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Lst>
  <p:notesMasterIdLst>
    <p:notesMasterId r:id="rId51"/>
  </p:notesMasterIdLst>
  <p:sldIdLst>
    <p:sldId id="1720" r:id="rId9"/>
    <p:sldId id="4751" r:id="rId10"/>
    <p:sldId id="4730" r:id="rId11"/>
    <p:sldId id="10545" r:id="rId12"/>
    <p:sldId id="10557" r:id="rId13"/>
    <p:sldId id="4478" r:id="rId14"/>
    <p:sldId id="267" r:id="rId15"/>
    <p:sldId id="1847" r:id="rId16"/>
    <p:sldId id="10543" r:id="rId17"/>
    <p:sldId id="10181" r:id="rId18"/>
    <p:sldId id="4741" r:id="rId19"/>
    <p:sldId id="8357" r:id="rId20"/>
    <p:sldId id="10546" r:id="rId21"/>
    <p:sldId id="10561" r:id="rId22"/>
    <p:sldId id="261" r:id="rId23"/>
    <p:sldId id="10556" r:id="rId24"/>
    <p:sldId id="10553" r:id="rId25"/>
    <p:sldId id="10555" r:id="rId26"/>
    <p:sldId id="1721" r:id="rId27"/>
    <p:sldId id="10558" r:id="rId28"/>
    <p:sldId id="2076136552" r:id="rId29"/>
    <p:sldId id="4400" r:id="rId30"/>
    <p:sldId id="2076136551" r:id="rId31"/>
    <p:sldId id="388" r:id="rId32"/>
    <p:sldId id="8242" r:id="rId33"/>
    <p:sldId id="2423" r:id="rId34"/>
    <p:sldId id="8216" r:id="rId35"/>
    <p:sldId id="2076136549" r:id="rId36"/>
    <p:sldId id="10559" r:id="rId37"/>
    <p:sldId id="4742" r:id="rId38"/>
    <p:sldId id="4748" r:id="rId39"/>
    <p:sldId id="2076136546" r:id="rId40"/>
    <p:sldId id="2076136545" r:id="rId41"/>
    <p:sldId id="10560" r:id="rId42"/>
    <p:sldId id="2076136547" r:id="rId43"/>
    <p:sldId id="2076136550" r:id="rId44"/>
    <p:sldId id="4370" r:id="rId45"/>
    <p:sldId id="4367" r:id="rId46"/>
    <p:sldId id="4746" r:id="rId47"/>
    <p:sldId id="2076136548" r:id="rId48"/>
    <p:sldId id="4750" r:id="rId49"/>
    <p:sldId id="474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Fundamentals of Azure SQL" id="{29528B48-00F9-4DAD-98AF-1A008D43584E}">
          <p14:sldIdLst>
            <p14:sldId id="10556"/>
            <p14:sldId id="10553"/>
            <p14:sldId id="10555"/>
            <p14:sldId id="1721"/>
            <p14:sldId id="10558"/>
            <p14:sldId id="2076136552"/>
            <p14:sldId id="4400"/>
            <p14:sldId id="2076136551"/>
            <p14:sldId id="388"/>
            <p14:sldId id="8242"/>
            <p14:sldId id="2423"/>
            <p14:sldId id="8216"/>
            <p14:sldId id="2076136549"/>
          </p14:sldIdLst>
        </p14:section>
        <p14:section name="4.3 Migrating to Azure SQL" id="{9C5EE74B-28CB-410D-B694-A4F596A7F326}">
          <p14:sldIdLst>
            <p14:sldId id="10559"/>
            <p14:sldId id="4742"/>
            <p14:sldId id="4748"/>
            <p14:sldId id="2076136546"/>
            <p14:sldId id="2076136545"/>
            <p14:sldId id="10560"/>
            <p14:sldId id="2076136547"/>
          </p14:sldIdLst>
        </p14:section>
        <p14:section name="4.4 Database Discovery and Assessment" id="{670E4B50-7204-437B-AC07-CE579FD80BD0}">
          <p14:sldIdLst>
            <p14:sldId id="2076136550"/>
            <p14:sldId id="4370"/>
            <p14:sldId id="4367"/>
          </p14:sldIdLst>
        </p14:section>
        <p14:section name="Appendix" id="{A2B8C6C0-13D5-4E39-B548-621033105ED1}">
          <p14:sldIdLst>
            <p14:sldId id="4746"/>
            <p14:sldId id="2076136548"/>
            <p14:sldId id="4750"/>
            <p14:sldId id="4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3" autoAdjust="0"/>
    <p:restoredTop sz="81404" autoAdjust="0"/>
  </p:normalViewPr>
  <p:slideViewPr>
    <p:cSldViewPr snapToGrid="0">
      <p:cViewPr varScale="1">
        <p:scale>
          <a:sx n="75" d="100"/>
          <a:sy n="75" d="100"/>
        </p:scale>
        <p:origin x="5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3"/>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3"/>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3"/>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3"/>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3"/>
      <dgm:spPr/>
    </dgm:pt>
    <dgm:pt modelId="{25A59B66-03AC-4FC8-8089-3A38D9F17EB0}" type="pres">
      <dgm:prSet presAssocID="{DC9F7FA2-B93A-4A08-8624-EE9EFC109345}" presName="vert1" presStyleCnt="0"/>
      <dgm:spPr/>
    </dgm:pt>
    <dgm:pt modelId="{4A33A2E0-9C51-4324-8C95-33FCDC2DFCA6}" type="pres">
      <dgm:prSet presAssocID="{BDA745A3-E11E-4DBF-8B4C-8F7764B42111}" presName="thickLine" presStyleLbl="alignNode1" presStyleIdx="2" presStyleCnt="3"/>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3"/>
      <dgm:spPr/>
    </dgm:pt>
    <dgm:pt modelId="{B867B4EB-FF5A-49B4-80EA-085863B1B187}" type="pres">
      <dgm:prSet presAssocID="{BDA745A3-E11E-4DBF-8B4C-8F7764B42111}"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B9719488-3CB0-4C60-A62F-3946C8866973}" srcId="{2100F8AB-C366-47C3-B4E8-814646F66A2F}" destId="{DC9F7FA2-B93A-4A08-8624-EE9EFC109345}" srcOrd="1" destOrd="0" parTransId="{6A7E0F5E-B8AF-449E-A6FB-88AD6EB0D359}" sibTransId="{251C4239-F807-4475-88C8-C4C222287606}"/>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1065"/>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1065"/>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our free training at </a:t>
          </a:r>
          <a:r>
            <a:rPr lang="en-US" sz="2600" kern="1200" baseline="0" dirty="0">
              <a:hlinkClick xmlns:r="http://schemas.openxmlformats.org/officeDocument/2006/relationships" r:id="rId1"/>
            </a:rPr>
            <a:t>https://aka.ms/sqlworkshops</a:t>
          </a:r>
          <a:endParaRPr lang="en-US" sz="2600" kern="1200" dirty="0"/>
        </a:p>
      </dsp:txBody>
      <dsp:txXfrm>
        <a:off x="0" y="1065"/>
        <a:ext cx="10643309" cy="726771"/>
      </dsp:txXfrm>
    </dsp:sp>
    <dsp:sp modelId="{DF1F2C67-B013-48B5-AC4C-0B7DD6C36E16}">
      <dsp:nvSpPr>
        <dsp:cNvPr id="0" name=""/>
        <dsp:cNvSpPr/>
      </dsp:nvSpPr>
      <dsp:spPr>
        <a:xfrm>
          <a:off x="0" y="72783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27837"/>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Learn from videos and demos at </a:t>
          </a:r>
          <a:r>
            <a:rPr lang="en-US" sz="2600" kern="1200" baseline="0" dirty="0">
              <a:hlinkClick xmlns:r="http://schemas.openxmlformats.org/officeDocument/2006/relationships" r:id="rId2"/>
            </a:rPr>
            <a:t>https://aka.ms/sqldbonyoutube</a:t>
          </a:r>
          <a:r>
            <a:rPr lang="en-US" sz="2600" kern="1200" baseline="0" dirty="0"/>
            <a:t> </a:t>
          </a:r>
          <a:endParaRPr lang="en-US" sz="2600" kern="1200" dirty="0"/>
        </a:p>
      </dsp:txBody>
      <dsp:txXfrm>
        <a:off x="0" y="727837"/>
        <a:ext cx="10643309" cy="726771"/>
      </dsp:txXfrm>
    </dsp:sp>
    <dsp:sp modelId="{4A33A2E0-9C51-4324-8C95-33FCDC2DFCA6}">
      <dsp:nvSpPr>
        <dsp:cNvPr id="0" name=""/>
        <dsp:cNvSpPr/>
      </dsp:nvSpPr>
      <dsp:spPr>
        <a:xfrm>
          <a:off x="0" y="145460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1454608"/>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See and reuse useful Azure SQL slides at </a:t>
          </a:r>
          <a:r>
            <a:rPr lang="en-US" sz="2600" kern="1200" dirty="0">
              <a:hlinkClick xmlns:r="http://schemas.openxmlformats.org/officeDocument/2006/relationships" r:id="rId3"/>
            </a:rPr>
            <a:t>https://aka.ms/azuresqlslides</a:t>
          </a:r>
          <a:r>
            <a:rPr lang="en-US" sz="2600" kern="1200" dirty="0"/>
            <a:t>  </a:t>
          </a:r>
        </a:p>
      </dsp:txBody>
      <dsp:txXfrm>
        <a:off x="0" y="1454608"/>
        <a:ext cx="10643309" cy="72677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8/14/2019 10:04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8/14/2019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8/14/2019 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8/14/2019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21</a:t>
            </a:fld>
            <a:endParaRPr lang="en-US"/>
          </a:p>
        </p:txBody>
      </p:sp>
    </p:spTree>
    <p:extLst>
      <p:ext uri="{BB962C8B-B14F-4D97-AF65-F5344CB8AC3E}">
        <p14:creationId xmlns:p14="http://schemas.microsoft.com/office/powerpoint/2010/main" val="411304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39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71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044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35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77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34</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5:01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22.xml"/><Relationship Id="rId1" Type="http://schemas.openxmlformats.org/officeDocument/2006/relationships/slideLayout" Target="../slideLayouts/slideLayout63.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8" Type="http://schemas.openxmlformats.org/officeDocument/2006/relationships/hyperlink" Target="https://aka.ms/azuresql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76.png"/><Relationship Id="rId4" Type="http://schemas.openxmlformats.org/officeDocument/2006/relationships/diagramLayout" Target="../diagrams/layout5.xml"/><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Fundamentals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VMs</a:t>
            </a:r>
          </a:p>
        </p:txBody>
      </p:sp>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585323"/>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fundamentals</a:t>
            </a:r>
          </a:p>
          <a:p>
            <a:r>
              <a:rPr lang="en-US" sz="2400" dirty="0">
                <a:solidFill>
                  <a:schemeClr val="tx2"/>
                </a:solidFill>
              </a:rPr>
              <a:t>Networking fundamentals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185104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5697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DB (single/elastic pools) connectivity architecture</a:t>
            </a:r>
          </a:p>
        </p:txBody>
      </p:sp>
    </p:spTree>
    <p:extLst>
      <p:ext uri="{BB962C8B-B14F-4D97-AF65-F5344CB8AC3E}">
        <p14:creationId xmlns:p14="http://schemas.microsoft.com/office/powerpoint/2010/main" val="7957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MI connectivity architecture</a:t>
            </a:r>
          </a:p>
        </p:txBody>
      </p:sp>
    </p:spTree>
    <p:extLst>
      <p:ext uri="{BB962C8B-B14F-4D97-AF65-F5344CB8AC3E}">
        <p14:creationId xmlns:p14="http://schemas.microsoft.com/office/powerpoint/2010/main" val="398701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9146408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extLst>
              <p:ext uri="{D42A27DB-BD31-4B8C-83A1-F6EECF244321}">
                <p14:modId xmlns:p14="http://schemas.microsoft.com/office/powerpoint/2010/main" val="2177939397"/>
              </p:ext>
            </p:extLst>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3340466"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https://aka.ms/azuresqlslides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lang="en-US" sz="1200">
                <a:gradFill>
                  <a:gsLst>
                    <a:gs pos="2917">
                      <a:prstClr val="black"/>
                    </a:gs>
                    <a:gs pos="30000">
                      <a:prstClr val="black"/>
                    </a:gs>
                  </a:gsLst>
                  <a:lin ang="5400000" scaled="0"/>
                </a:gradFill>
                <a:latin typeface="Segoe UI"/>
              </a:rPr>
              <a:t>exists for </a:t>
            </a:r>
            <a:r>
              <a:rPr lang="en-US" sz="1200" dirty="0">
                <a:gradFill>
                  <a:gsLst>
                    <a:gs pos="2917">
                      <a:prstClr val="black"/>
                    </a:gs>
                    <a:gs pos="30000">
                      <a:prstClr val="black"/>
                    </a:gs>
                  </a:gsLst>
                  <a:lin ang="5400000" scaled="0"/>
                </a:gradFill>
                <a:latin typeface="Segoe UI"/>
              </a:rPr>
              <a:t>Azure SQL VMs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6" name="Picture 8" descr="Image result for azure virtual machine logo">
            <a:extLst>
              <a:ext uri="{FF2B5EF4-FFF2-40B4-BE49-F238E27FC236}">
                <a16:creationId xmlns:a16="http://schemas.microsoft.com/office/drawing/2014/main" id="{8CBA445C-B808-44E8-8326-D6E5D057B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429750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gradFill>
                  <a:gsLst>
                    <a:gs pos="2917">
                      <a:srgbClr val="1A1A1A"/>
                    </a:gs>
                    <a:gs pos="30000">
                      <a:srgbClr val="1A1A1A"/>
                    </a:gs>
                  </a:gsLst>
                  <a:lin ang="5400000" scaled="0"/>
                </a:gradFill>
                <a:latin typeface="Segoe UI"/>
              </a:rPr>
              <a:t>twitter: @AnalyticAnna</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3373382749"/>
              </p:ext>
            </p:extLst>
          </p:nvPr>
        </p:nvGraphicFramePr>
        <p:xfrm>
          <a:off x="760220" y="1652954"/>
          <a:ext cx="10643309" cy="21824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1379</TotalTime>
  <Words>4446</Words>
  <Application>Microsoft Office PowerPoint</Application>
  <PresentationFormat>Widescreen</PresentationFormat>
  <Paragraphs>710</Paragraphs>
  <Slides>42</Slides>
  <Notes>34</Notes>
  <HiddenSlides>12</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42</vt:i4>
      </vt:variant>
    </vt:vector>
  </HeadingPairs>
  <TitlesOfParts>
    <vt:vector size="6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Fundamentals</vt:lpstr>
      <vt:lpstr>Azure SQL Database — Everything built-in</vt:lpstr>
      <vt:lpstr>Azure SQL Database — Everything built in</vt:lpstr>
      <vt:lpstr>SQL Server 2019 comparison to Azure SQL</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Migrating to Azure SQL</vt:lpstr>
      <vt:lpstr>Data migration Process </vt:lpstr>
      <vt:lpstr>Upgrade &amp; migration tools</vt:lpstr>
      <vt:lpstr>Azure Migrate</vt:lpstr>
      <vt:lpstr>PowerPoint Presentation</vt:lpstr>
      <vt:lpstr>Preferred migration solution</vt:lpstr>
      <vt:lpstr>PoC – Gaming services </vt:lpstr>
      <vt:lpstr>Demo:  Database Discovery and Assessment</vt:lpstr>
      <vt:lpstr>What you will learn in this workshop</vt:lpstr>
      <vt:lpstr>Learn more </vt:lpstr>
      <vt:lpstr>Preferred solution – Gaming services </vt:lpstr>
      <vt:lpstr>Preferred solution – Gaming services </vt:lpstr>
      <vt:lpstr>Cloud vendor lock-in</vt:lpstr>
      <vt:lpstr>Preferred solution – Database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27</cp:revision>
  <dcterms:created xsi:type="dcterms:W3CDTF">2019-08-14T16:47:37Z</dcterms:created>
  <dcterms:modified xsi:type="dcterms:W3CDTF">2019-08-15T15:47:11Z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